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60" r:id="rId7"/>
    <p:sldId id="276" r:id="rId8"/>
    <p:sldId id="261" r:id="rId9"/>
    <p:sldId id="277" r:id="rId10"/>
    <p:sldId id="278" r:id="rId11"/>
    <p:sldId id="262" r:id="rId12"/>
    <p:sldId id="279" r:id="rId13"/>
    <p:sldId id="280" r:id="rId14"/>
    <p:sldId id="264" r:id="rId15"/>
    <p:sldId id="281" r:id="rId16"/>
    <p:sldId id="265" r:id="rId17"/>
    <p:sldId id="282" r:id="rId18"/>
    <p:sldId id="283" r:id="rId19"/>
    <p:sldId id="266" r:id="rId20"/>
    <p:sldId id="284" r:id="rId21"/>
    <p:sldId id="285" r:id="rId22"/>
    <p:sldId id="268" r:id="rId23"/>
    <p:sldId id="286" r:id="rId24"/>
    <p:sldId id="270" r:id="rId25"/>
    <p:sldId id="287" r:id="rId26"/>
    <p:sldId id="288" r:id="rId27"/>
    <p:sldId id="271" r:id="rId28"/>
    <p:sldId id="289" r:id="rId29"/>
    <p:sldId id="272" r:id="rId30"/>
    <p:sldId id="290" r:id="rId31"/>
    <p:sldId id="273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TrigonoMetry</a:t>
            </a:r>
            <a:r>
              <a:rPr lang="en-US" dirty="0" smtClean="0"/>
              <a:t> and Calculators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491988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10/13/2017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second cosine angle was found by subtracting the calculator value (reference angle) from 360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second sine angle was found by subtracting the calculator value (reference angle) from 180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.</a:t>
            </a:r>
            <a:endParaRPr 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6960" y="1544059"/>
            <a:ext cx="10619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12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tan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8036" y="836173"/>
            <a:ext cx="2401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1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9499600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tan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8.7436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188.744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  Just these 2…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>
                <a:latin typeface="Comic Sans MS" panose="030F0702030302020204" pitchFamily="66" charset="0"/>
              </a:rPr>
              <a:t>. </a:t>
            </a:r>
            <a:r>
              <a:rPr lang="en-US" sz="4000" dirty="0" smtClean="0">
                <a:latin typeface="Comic Sans MS" panose="030F0702030302020204" pitchFamily="66" charset="0"/>
              </a:rPr>
              <a:t>0.1526 and 3.294</a:t>
            </a:r>
          </a:p>
        </p:txBody>
      </p:sp>
    </p:spTree>
    <p:extLst>
      <p:ext uri="{BB962C8B-B14F-4D97-AF65-F5344CB8AC3E}">
        <p14:creationId xmlns:p14="http://schemas.microsoft.com/office/powerpoint/2010/main" val="21167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To find the other angle for a tangent, just add 180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.</a:t>
            </a:r>
            <a:endParaRPr lang="en-US" sz="4000" dirty="0">
              <a:latin typeface="Comic Sans MS" panose="030F0702030302020204" pitchFamily="66" charset="0"/>
            </a:endParaRPr>
          </a:p>
          <a:p>
            <a:pPr marL="0" indent="0">
              <a:spcAft>
                <a:spcPts val="2400"/>
              </a:spcAft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7920" y="1544059"/>
            <a:ext cx="10518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46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545" y="1777999"/>
            <a:ext cx="8954656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cos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-0.5381,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0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56079"/>
            <a:ext cx="9997439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cos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-0.5381,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 122.55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237.45</a:t>
            </a:r>
            <a:r>
              <a:rPr lang="en-US" sz="4000" dirty="0">
                <a:latin typeface="Comic Sans MS" panose="030F0702030302020204" pitchFamily="66" charset="0"/>
                <a:sym typeface="Symbol"/>
              </a:rPr>
              <a:t> 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    2.139 and 4.144</a:t>
            </a:r>
          </a:p>
        </p:txBody>
      </p:sp>
    </p:spTree>
    <p:extLst>
      <p:ext uri="{BB962C8B-B14F-4D97-AF65-F5344CB8AC3E}">
        <p14:creationId xmlns:p14="http://schemas.microsoft.com/office/powerpoint/2010/main" val="5259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20273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sin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-0.5381,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8036" y="836173"/>
            <a:ext cx="2401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627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2901"/>
            <a:ext cx="10556240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sin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-0.5381,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327.45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212.55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    3.7098  and  5.715</a:t>
            </a:r>
          </a:p>
        </p:txBody>
      </p:sp>
    </p:spTree>
    <p:extLst>
      <p:ext uri="{BB962C8B-B14F-4D97-AF65-F5344CB8AC3E}">
        <p14:creationId xmlns:p14="http://schemas.microsoft.com/office/powerpoint/2010/main" val="21128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760" y="412102"/>
            <a:ext cx="9601200" cy="1485900"/>
          </a:xfrm>
        </p:spPr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760" y="1275540"/>
            <a:ext cx="8696037" cy="5104939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2400"/>
              </a:spcAft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second angle for a given cosine value can still be found by subtracting the calculator’s angle (not the reference angle this time) from 360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second angle for the given sine value can still be found by subtracting the calculator’s angle (the opposite of the reference angle) from 180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1760" y="1190116"/>
            <a:ext cx="10477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62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tan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-01.538,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8036" y="470413"/>
            <a:ext cx="2401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76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Minute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9527"/>
            <a:ext cx="9601200" cy="3581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spider is 2 feet from the center of a ceiling fan with blades that reach 3 feet from the center.  If the fan makes 5 revolutions in 4 seconds, what is the linear velocity of the spider?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41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1824181"/>
            <a:ext cx="10779760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tan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-01.538,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123.03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303.03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    2.1473 and 5.2889</a:t>
            </a:r>
          </a:p>
        </p:txBody>
      </p:sp>
    </p:spTree>
    <p:extLst>
      <p:ext uri="{BB962C8B-B14F-4D97-AF65-F5344CB8AC3E}">
        <p14:creationId xmlns:p14="http://schemas.microsoft.com/office/powerpoint/2010/main" val="2483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second angle for a given tangent value can still be found by adding 180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4000" dirty="0" smtClean="0">
                <a:latin typeface="Comic Sans MS" panose="030F0702030302020204" pitchFamily="66" charset="0"/>
              </a:rPr>
              <a:t> to the calculator’s value.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156" y="1648973"/>
            <a:ext cx="1015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30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545" y="1777999"/>
            <a:ext cx="8954656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sec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2.576, 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</a:t>
            </a:r>
            <a:r>
              <a:rPr lang="en-US" sz="4000" dirty="0" err="1" smtClean="0">
                <a:latin typeface="Comic Sans MS" panose="030F0702030302020204" pitchFamily="66" charset="0"/>
              </a:rPr>
              <a:t>csc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l-GR" sz="4000" dirty="0">
                <a:latin typeface="Comic Sans MS" panose="030F0702030302020204" pitchFamily="66" charset="0"/>
              </a:rPr>
              <a:t>θ </a:t>
            </a:r>
            <a:r>
              <a:rPr lang="en-US" sz="4000" dirty="0" smtClean="0">
                <a:latin typeface="Comic Sans MS" panose="030F0702030302020204" pitchFamily="66" charset="0"/>
              </a:rPr>
              <a:t>=-3.142, 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778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545" y="1777999"/>
            <a:ext cx="8954656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sec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2.576, 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</a:t>
            </a:r>
            <a:r>
              <a:rPr lang="en-US" sz="4000" dirty="0">
                <a:latin typeface="Comic Sans MS" panose="030F0702030302020204" pitchFamily="66" charset="0"/>
              </a:rPr>
              <a:t>.  67.157º  and  292.84º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</a:t>
            </a:r>
            <a:r>
              <a:rPr lang="en-US" sz="4000" dirty="0" err="1" smtClean="0">
                <a:latin typeface="Comic Sans MS" panose="030F0702030302020204" pitchFamily="66" charset="0"/>
              </a:rPr>
              <a:t>csc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l-GR" sz="4000" dirty="0">
                <a:latin typeface="Comic Sans MS" panose="030F0702030302020204" pitchFamily="66" charset="0"/>
              </a:rPr>
              <a:t>θ </a:t>
            </a:r>
            <a:r>
              <a:rPr lang="en-US" sz="4000" dirty="0" smtClean="0">
                <a:latin typeface="Comic Sans MS" panose="030F0702030302020204" pitchFamily="66" charset="0"/>
              </a:rPr>
              <a:t>=-3.142, 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>
                <a:latin typeface="Comic Sans MS" panose="030F0702030302020204" pitchFamily="66" charset="0"/>
              </a:rPr>
              <a:t>.  </a:t>
            </a:r>
            <a:r>
              <a:rPr lang="en-US" sz="4000" smtClean="0">
                <a:latin typeface="Comic Sans MS" panose="030F0702030302020204" pitchFamily="66" charset="0"/>
              </a:rPr>
              <a:t>3.466</a:t>
            </a:r>
            <a:r>
              <a:rPr lang="en-US" sz="4000" smtClean="0">
                <a:latin typeface="Comic Sans MS" panose="030F0702030302020204" pitchFamily="66" charset="0"/>
              </a:rPr>
              <a:t>  </a:t>
            </a:r>
            <a:r>
              <a:rPr lang="en-US" sz="4000">
                <a:latin typeface="Comic Sans MS" panose="030F0702030302020204" pitchFamily="66" charset="0"/>
              </a:rPr>
              <a:t>and  </a:t>
            </a:r>
            <a:r>
              <a:rPr lang="en-US" sz="4000" smtClean="0">
                <a:latin typeface="Comic Sans MS" panose="030F0702030302020204" pitchFamily="66" charset="0"/>
              </a:rPr>
              <a:t>5.959</a:t>
            </a:r>
            <a:endParaRPr lang="en-US" sz="4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cot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</a:t>
            </a:r>
            <a:r>
              <a:rPr lang="en-US" sz="4000" dirty="0">
                <a:latin typeface="Comic Sans MS" panose="030F0702030302020204" pitchFamily="66" charset="0"/>
              </a:rPr>
              <a:t>n</a:t>
            </a:r>
            <a:r>
              <a:rPr lang="en-US" sz="4000" dirty="0" smtClean="0">
                <a:latin typeface="Comic Sans MS" panose="030F0702030302020204" pitchFamily="66" charset="0"/>
              </a:rPr>
              <a:t>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cot </a:t>
            </a:r>
            <a:r>
              <a:rPr lang="el-GR" sz="4000" dirty="0">
                <a:latin typeface="Comic Sans MS" panose="030F0702030302020204" pitchFamily="66" charset="0"/>
              </a:rPr>
              <a:t>θ </a:t>
            </a:r>
            <a:r>
              <a:rPr lang="en-US" sz="4000" dirty="0" smtClean="0">
                <a:latin typeface="Comic Sans MS" panose="030F0702030302020204" pitchFamily="66" charset="0"/>
              </a:rPr>
              <a:t> = -2.154, 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9708" y="2729627"/>
            <a:ext cx="2401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865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cot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</a:t>
            </a:r>
            <a:r>
              <a:rPr lang="en-US" sz="4000" dirty="0">
                <a:latin typeface="Comic Sans MS" panose="030F0702030302020204" pitchFamily="66" charset="0"/>
              </a:rPr>
              <a:t>n</a:t>
            </a:r>
            <a:r>
              <a:rPr lang="en-US" sz="4000" dirty="0" smtClean="0">
                <a:latin typeface="Comic Sans MS" panose="030F0702030302020204" pitchFamily="66" charset="0"/>
              </a:rPr>
              <a:t>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</a:t>
            </a:r>
            <a:r>
              <a:rPr lang="en-US" sz="4000" dirty="0">
                <a:latin typeface="Comic Sans MS" panose="030F0702030302020204" pitchFamily="66" charset="0"/>
              </a:rPr>
              <a:t>.  81.256º  and  261.256º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cot </a:t>
            </a:r>
            <a:r>
              <a:rPr lang="el-GR" sz="4000" dirty="0">
                <a:latin typeface="Comic Sans MS" panose="030F0702030302020204" pitchFamily="66" charset="0"/>
              </a:rPr>
              <a:t>θ </a:t>
            </a:r>
            <a:r>
              <a:rPr lang="en-US" sz="4000" dirty="0" smtClean="0">
                <a:latin typeface="Comic Sans MS" panose="030F0702030302020204" pitchFamily="66" charset="0"/>
              </a:rPr>
              <a:t> = -2.154, 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  2.7069  and 5.8485</a:t>
            </a:r>
          </a:p>
        </p:txBody>
      </p:sp>
    </p:spTree>
    <p:extLst>
      <p:ext uri="{BB962C8B-B14F-4D97-AF65-F5344CB8AC3E}">
        <p14:creationId xmlns:p14="http://schemas.microsoft.com/office/powerpoint/2010/main" val="35926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When finding the next cotangent angle in degrees, add 180</a:t>
            </a:r>
            <a:r>
              <a:rPr lang="en-US" sz="4000" dirty="0">
                <a:latin typeface="Comic Sans MS" panose="030F0702030302020204" pitchFamily="66" charset="0"/>
              </a:rPr>
              <a:t>º</a:t>
            </a:r>
            <a:r>
              <a:rPr lang="en-US" sz="4000" dirty="0" smtClean="0">
                <a:latin typeface="Comic Sans MS" panose="030F0702030302020204" pitchFamily="66" charset="0"/>
              </a:rPr>
              <a:t> to the calculator’s value.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When finding the next  cotangent angle in degrees, add 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 to the calculator’s value.</a:t>
            </a:r>
            <a:endParaRPr 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228" y="1754267"/>
            <a:ext cx="956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65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angle of elevation from a point on the ground 30’ from the base of a tree to the top of a tree is 62º.  How tall is the tree? </a:t>
            </a:r>
          </a:p>
        </p:txBody>
      </p:sp>
    </p:spTree>
    <p:extLst>
      <p:ext uri="{BB962C8B-B14F-4D97-AF65-F5344CB8AC3E}">
        <p14:creationId xmlns:p14="http://schemas.microsoft.com/office/powerpoint/2010/main" val="329959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angle of elevation from a point on the ground 30’ from the base of a tree to the top of a tree is 62º.  How tall is the tree?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              tan 62</a:t>
            </a:r>
            <a:r>
              <a:rPr lang="en-US" sz="4000" dirty="0">
                <a:latin typeface="Comic Sans MS" panose="030F0702030302020204" pitchFamily="66" charset="0"/>
              </a:rPr>
              <a:t>º</a:t>
            </a:r>
            <a:r>
              <a:rPr lang="en-US" sz="4000" dirty="0" smtClean="0">
                <a:latin typeface="Comic Sans MS" panose="030F0702030302020204" pitchFamily="66" charset="0"/>
              </a:rPr>
              <a:t> = h/30, so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30’                   </a:t>
            </a:r>
            <a:r>
              <a:rPr lang="en-US" sz="4000" dirty="0" smtClean="0">
                <a:latin typeface="Comic Sans MS" panose="030F0702030302020204" pitchFamily="66" charset="0"/>
              </a:rPr>
              <a:t>h = 56.42 feet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         </a:t>
            </a:r>
            <a:r>
              <a:rPr lang="en-US" sz="3000" dirty="0" smtClean="0">
                <a:latin typeface="Comic Sans MS" panose="030F0702030302020204" pitchFamily="66" charset="0"/>
              </a:rPr>
              <a:t>62</a:t>
            </a:r>
            <a:r>
              <a:rPr lang="en-US" sz="3000" dirty="0">
                <a:latin typeface="Comic Sans MS" panose="030F0702030302020204" pitchFamily="66" charset="0"/>
              </a:rPr>
              <a:t>º</a:t>
            </a:r>
            <a:endParaRPr lang="en-US" sz="3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2225040" y="4206240"/>
            <a:ext cx="1960880" cy="1930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angle of depression from the top of a lighthouse to a boat in distress is 28º18’.  If the lighthouse is 63’ above sea level, how far from the lighthouse is the boat?</a:t>
            </a:r>
          </a:p>
        </p:txBody>
      </p:sp>
    </p:spTree>
    <p:extLst>
      <p:ext uri="{BB962C8B-B14F-4D97-AF65-F5344CB8AC3E}">
        <p14:creationId xmlns:p14="http://schemas.microsoft.com/office/powerpoint/2010/main" val="6347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494626"/>
            <a:ext cx="10439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spider is 2 feet from the center of a ceiling fan with blades that reach 3 feet from the center.  If the fan makes 5 revolutions in 4 seconds, what is the linear velocity of the spider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3600" dirty="0" smtClean="0"/>
              <a:t>Its angular velocity is 5/4 rev/sec and since he travels 4 feet in revolution:</a:t>
            </a:r>
          </a:p>
          <a:p>
            <a:r>
              <a:rPr lang="en-US" sz="3600" dirty="0" smtClean="0"/>
              <a:t>V =</a:t>
            </a:r>
            <a:endParaRPr lang="en-US" sz="3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915879"/>
              </p:ext>
            </p:extLst>
          </p:nvPr>
        </p:nvGraphicFramePr>
        <p:xfrm>
          <a:off x="2005013" y="3138488"/>
          <a:ext cx="52705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765080" imgH="457200" progId="Equation.DSMT4">
                  <p:embed/>
                </p:oleObj>
              </mc:Choice>
              <mc:Fallback>
                <p:oleObj name="Equation" r:id="rId3" imgW="1765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5013" y="3138488"/>
                        <a:ext cx="527050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317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438101"/>
            <a:ext cx="8696037" cy="4364182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latin typeface="Comic Sans MS" panose="030F0702030302020204" pitchFamily="66" charset="0"/>
              </a:rPr>
              <a:t>The angle of depression from the top of a lighthouse to a boat in distress is 28º18’.  If the lighthouse is 63’ above sea level, how far from the lighthouse is the boat?</a:t>
            </a:r>
          </a:p>
          <a:p>
            <a:pPr>
              <a:spcAft>
                <a:spcPts val="2400"/>
              </a:spcAft>
            </a:pPr>
            <a:r>
              <a:rPr lang="en-US" sz="3200" dirty="0" smtClean="0">
                <a:latin typeface="Comic Sans MS" panose="030F0702030302020204" pitchFamily="66" charset="0"/>
              </a:rPr>
              <a:t>       </a:t>
            </a:r>
            <a:r>
              <a:rPr lang="en-US" sz="2800" dirty="0" smtClean="0">
                <a:latin typeface="Comic Sans MS" panose="030F0702030302020204" pitchFamily="66" charset="0"/>
              </a:rPr>
              <a:t>28º18’         </a:t>
            </a:r>
            <a:r>
              <a:rPr lang="en-US" sz="3200" dirty="0" smtClean="0">
                <a:latin typeface="Comic Sans MS" panose="030F0702030302020204" pitchFamily="66" charset="0"/>
              </a:rPr>
              <a:t>tan 28º18’ = 63’/x  so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                                x = 63’/</a:t>
            </a:r>
            <a:r>
              <a:rPr lang="en-US" sz="3200" dirty="0">
                <a:latin typeface="Comic Sans MS" panose="030F0702030302020204" pitchFamily="66" charset="0"/>
              </a:rPr>
              <a:t> tan 28º18’ </a:t>
            </a:r>
            <a:r>
              <a:rPr lang="en-US" sz="3200" dirty="0" smtClean="0">
                <a:latin typeface="Comic Sans MS" panose="030F0702030302020204" pitchFamily="66" charset="0"/>
              </a:rPr>
              <a:t>=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                                 117 feet</a:t>
            </a:r>
          </a:p>
        </p:txBody>
      </p:sp>
      <p:sp>
        <p:nvSpPr>
          <p:cNvPr id="4" name="Right Triangle 3"/>
          <p:cNvSpPr/>
          <p:nvPr/>
        </p:nvSpPr>
        <p:spPr>
          <a:xfrm rot="10800000">
            <a:off x="2428240" y="3759200"/>
            <a:ext cx="1960880" cy="1930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Extract 4"/>
          <p:cNvSpPr/>
          <p:nvPr/>
        </p:nvSpPr>
        <p:spPr>
          <a:xfrm>
            <a:off x="4300220" y="5346700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584956" y="3759200"/>
            <a:ext cx="914400" cy="25801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The angle of elevation to top of a building is 58º18’.  If there is a 30’ flagpole atop the building and the angle of elevation to it is 62º43’, how tall is the building? </a:t>
            </a:r>
          </a:p>
        </p:txBody>
      </p:sp>
    </p:spTree>
    <p:extLst>
      <p:ext uri="{BB962C8B-B14F-4D97-AF65-F5344CB8AC3E}">
        <p14:creationId xmlns:p14="http://schemas.microsoft.com/office/powerpoint/2010/main" val="9784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0" y="1458420"/>
            <a:ext cx="9966960" cy="502365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latin typeface="Comic Sans MS" panose="030F0702030302020204" pitchFamily="66" charset="0"/>
              </a:rPr>
              <a:t>The angle of elevation to top of a building is 58º18’.  If there is a 30’ flagpole atop the building and the angle of elevation to it is 62º43’, how tall is the building?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        30’</a:t>
            </a:r>
            <a:r>
              <a:rPr lang="en-US" sz="3200" dirty="0">
                <a:latin typeface="Comic Sans MS" panose="030F0702030302020204" pitchFamily="66" charset="0"/>
              </a:rPr>
              <a:t>          tan 58º18</a:t>
            </a:r>
            <a:r>
              <a:rPr lang="en-US" sz="3200" dirty="0" smtClean="0">
                <a:latin typeface="Comic Sans MS" panose="030F0702030302020204" pitchFamily="66" charset="0"/>
              </a:rPr>
              <a:t>’ = h/d 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                                tan 62º43’ </a:t>
            </a:r>
            <a:r>
              <a:rPr lang="en-US" sz="3200" dirty="0">
                <a:latin typeface="Comic Sans MS" panose="030F0702030302020204" pitchFamily="66" charset="0"/>
              </a:rPr>
              <a:t>= </a:t>
            </a:r>
            <a:r>
              <a:rPr lang="en-US" sz="3200" dirty="0" smtClean="0">
                <a:latin typeface="Comic Sans MS" panose="030F0702030302020204" pitchFamily="66" charset="0"/>
              </a:rPr>
              <a:t>(h+30)/d</a:t>
            </a:r>
            <a:endParaRPr lang="en-US" sz="3200" dirty="0">
              <a:latin typeface="Comic Sans MS" panose="030F0702030302020204" pitchFamily="66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       h           h/tan </a:t>
            </a:r>
            <a:r>
              <a:rPr lang="en-US" sz="3200" dirty="0">
                <a:latin typeface="Comic Sans MS" panose="030F0702030302020204" pitchFamily="66" charset="0"/>
              </a:rPr>
              <a:t>58º18</a:t>
            </a:r>
            <a:r>
              <a:rPr lang="en-US" sz="3200" dirty="0" smtClean="0">
                <a:latin typeface="Comic Sans MS" panose="030F0702030302020204" pitchFamily="66" charset="0"/>
              </a:rPr>
              <a:t>’ = (h+30)/tan </a:t>
            </a:r>
            <a:r>
              <a:rPr lang="en-US" sz="3200" dirty="0">
                <a:latin typeface="Comic Sans MS" panose="030F0702030302020204" pitchFamily="66" charset="0"/>
              </a:rPr>
              <a:t>62º43’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                                             h = 151.93’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1280" y="4165600"/>
            <a:ext cx="690880" cy="2316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Wave 4"/>
          <p:cNvSpPr/>
          <p:nvPr/>
        </p:nvSpPr>
        <p:spPr>
          <a:xfrm>
            <a:off x="3291840" y="3291840"/>
            <a:ext cx="284480" cy="62992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312160" y="3606800"/>
            <a:ext cx="0" cy="5588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</p:cNvCxnSpPr>
          <p:nvPr/>
        </p:nvCxnSpPr>
        <p:spPr>
          <a:xfrm>
            <a:off x="3434080" y="3370580"/>
            <a:ext cx="2661920" cy="294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91840" y="4165600"/>
            <a:ext cx="2956560" cy="230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47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59527"/>
                <a:ext cx="9601200" cy="4364182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sz="4000" dirty="0" smtClean="0">
                    <a:latin typeface="Comic Sans MS" panose="030F0702030302020204" pitchFamily="66" charset="0"/>
                  </a:rPr>
                  <a:t>What are these values?</a:t>
                </a:r>
              </a:p>
              <a:p>
                <a:pPr>
                  <a:spcAft>
                    <a:spcPts val="2400"/>
                  </a:spcAft>
                </a:pPr>
                <a:r>
                  <a:rPr lang="en-US" sz="4000" dirty="0" smtClean="0">
                    <a:latin typeface="Comic Sans MS" panose="030F0702030302020204" pitchFamily="66" charset="0"/>
                  </a:rPr>
                  <a:t>Cos 127º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𝑠𝑖𝑛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5400" dirty="0" smtClean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2400"/>
                  </a:spcAft>
                </a:pPr>
                <a:r>
                  <a:rPr lang="en-US" sz="5400" dirty="0" smtClean="0">
                    <a:latin typeface="Comic Sans MS" panose="030F0702030302020204" pitchFamily="66" charset="0"/>
                  </a:rPr>
                  <a:t>Tan 8</a:t>
                </a:r>
              </a:p>
              <a:p>
                <a:pPr marL="0" indent="0">
                  <a:buNone/>
                </a:pPr>
                <a:endParaRPr lang="en-US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59527"/>
                <a:ext cx="9601200" cy="4364182"/>
              </a:xfrm>
              <a:blipFill>
                <a:blip r:embed="rId2"/>
                <a:stretch>
                  <a:fillRect l="-2794" t="-4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1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59527"/>
                <a:ext cx="9601200" cy="4364182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sz="4000" dirty="0" smtClean="0">
                    <a:latin typeface="Comic Sans MS" panose="030F0702030302020204" pitchFamily="66" charset="0"/>
                  </a:rPr>
                  <a:t>What are these values?</a:t>
                </a:r>
              </a:p>
              <a:p>
                <a:pPr>
                  <a:spcAft>
                    <a:spcPts val="2400"/>
                  </a:spcAft>
                </a:pPr>
                <a:r>
                  <a:rPr lang="en-US" sz="4000" dirty="0" smtClean="0">
                    <a:latin typeface="Comic Sans MS" panose="030F0702030302020204" pitchFamily="66" charset="0"/>
                  </a:rPr>
                  <a:t>Cos 127º = </a:t>
                </a:r>
                <a:r>
                  <a:rPr lang="en-US" sz="4800" dirty="0" smtClean="0">
                    <a:latin typeface="Comic Sans MS" panose="030F0702030302020204" pitchFamily="66" charset="0"/>
                  </a:rPr>
                  <a:t>-0.6018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𝑠𝑖𝑛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Comic Sans MS" panose="030F0702030302020204" pitchFamily="66" charset="0"/>
                  </a:rPr>
                  <a:t> = 0.9848</a:t>
                </a:r>
              </a:p>
              <a:p>
                <a:pPr>
                  <a:spcAft>
                    <a:spcPts val="2400"/>
                  </a:spcAft>
                </a:pPr>
                <a:r>
                  <a:rPr lang="en-US" sz="5400" dirty="0" smtClean="0">
                    <a:latin typeface="Comic Sans MS" panose="030F0702030302020204" pitchFamily="66" charset="0"/>
                  </a:rPr>
                  <a:t>Tan 8 = -6.7997</a:t>
                </a:r>
              </a:p>
              <a:p>
                <a:pPr marL="0" indent="0">
                  <a:buNone/>
                </a:pPr>
                <a:endParaRPr lang="en-US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59527"/>
                <a:ext cx="9601200" cy="4364182"/>
              </a:xfrm>
              <a:blipFill rotWithShape="1">
                <a:blip r:embed="rId2"/>
                <a:stretch>
                  <a:fillRect l="-2794" t="-4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03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545" y="1777999"/>
            <a:ext cx="8954656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cos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9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640" y="1777999"/>
            <a:ext cx="9875520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cos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 81.15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  278.85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  Only these 2.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 1.416 and 4.8668</a:t>
            </a:r>
          </a:p>
        </p:txBody>
      </p:sp>
    </p:spTree>
    <p:extLst>
      <p:ext uri="{BB962C8B-B14F-4D97-AF65-F5344CB8AC3E}">
        <p14:creationId xmlns:p14="http://schemas.microsoft.com/office/powerpoint/2010/main" val="232820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8696037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sin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8036" y="836173"/>
            <a:ext cx="2401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Compare and Contrast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25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4181"/>
            <a:ext cx="10027920" cy="43641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If sin </a:t>
            </a:r>
            <a:r>
              <a:rPr lang="el-GR" sz="4000" dirty="0" smtClean="0">
                <a:latin typeface="Comic Sans MS" panose="030F0702030302020204" pitchFamily="66" charset="0"/>
              </a:rPr>
              <a:t>θ</a:t>
            </a:r>
            <a:r>
              <a:rPr lang="en-US" sz="4000" dirty="0" smtClean="0">
                <a:latin typeface="Comic Sans MS" panose="030F0702030302020204" pitchFamily="66" charset="0"/>
              </a:rPr>
              <a:t> = 0.1538, what is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 8.847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What is another value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?  171.15</a:t>
            </a:r>
            <a:r>
              <a:rPr lang="en-US" sz="4000" dirty="0" smtClean="0">
                <a:latin typeface="Comic Sans MS" panose="030F0702030302020204" pitchFamily="66" charset="0"/>
                <a:sym typeface="Symbol"/>
              </a:rPr>
              <a:t>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 between 0º and 360º.  Only these 2.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latin typeface="Comic Sans MS" panose="030F0702030302020204" pitchFamily="66" charset="0"/>
              </a:rPr>
              <a:t>Name all the possible values </a:t>
            </a:r>
            <a:r>
              <a:rPr lang="en-US" sz="4000" dirty="0">
                <a:latin typeface="Comic Sans MS" panose="030F0702030302020204" pitchFamily="66" charset="0"/>
              </a:rPr>
              <a:t>for </a:t>
            </a:r>
            <a:r>
              <a:rPr lang="el-GR" sz="4000" dirty="0">
                <a:latin typeface="Comic Sans MS" panose="030F0702030302020204" pitchFamily="66" charset="0"/>
              </a:rPr>
              <a:t>θ</a:t>
            </a:r>
            <a:r>
              <a:rPr lang="en-US" sz="4000" dirty="0">
                <a:latin typeface="Comic Sans MS" panose="030F0702030302020204" pitchFamily="66" charset="0"/>
              </a:rPr>
              <a:t>  between </a:t>
            </a:r>
            <a:r>
              <a:rPr lang="en-US" sz="4000" dirty="0" smtClean="0">
                <a:latin typeface="Comic Sans MS" panose="030F0702030302020204" pitchFamily="66" charset="0"/>
              </a:rPr>
              <a:t>0 and 2</a:t>
            </a:r>
            <a:r>
              <a:rPr lang="el-GR" sz="4000" dirty="0" smtClean="0">
                <a:latin typeface="Comic Sans MS" panose="030F0702030302020204" pitchFamily="66" charset="0"/>
              </a:rPr>
              <a:t>π</a:t>
            </a:r>
            <a:r>
              <a:rPr lang="en-US" sz="4000" dirty="0" smtClean="0">
                <a:latin typeface="Comic Sans MS" panose="030F0702030302020204" pitchFamily="66" charset="0"/>
              </a:rPr>
              <a:t>.  0.1544 and 2.987</a:t>
            </a:r>
          </a:p>
        </p:txBody>
      </p:sp>
    </p:spTree>
    <p:extLst>
      <p:ext uri="{BB962C8B-B14F-4D97-AF65-F5344CB8AC3E}">
        <p14:creationId xmlns:p14="http://schemas.microsoft.com/office/powerpoint/2010/main" val="19577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8190</TotalTime>
  <Words>1382</Words>
  <Application>Microsoft Office PowerPoint</Application>
  <PresentationFormat>Widescreen</PresentationFormat>
  <Paragraphs>137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Cambria Math</vt:lpstr>
      <vt:lpstr>Comic Sans MS</vt:lpstr>
      <vt:lpstr>Franklin Gothic Book</vt:lpstr>
      <vt:lpstr>Symbol</vt:lpstr>
      <vt:lpstr>Crop</vt:lpstr>
      <vt:lpstr>MathType 6.0 Equation</vt:lpstr>
      <vt:lpstr>TrigonoMetry and Calculators</vt:lpstr>
      <vt:lpstr>One Minute Question</vt:lpstr>
      <vt:lpstr>PowerPoint Presentation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  <vt:lpstr>Calculator Questions: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and Calculators</dc:title>
  <dc:creator>Deborah Poss</dc:creator>
  <cp:lastModifiedBy>Deborah Poss</cp:lastModifiedBy>
  <cp:revision>23</cp:revision>
  <dcterms:created xsi:type="dcterms:W3CDTF">2017-10-13T02:44:14Z</dcterms:created>
  <dcterms:modified xsi:type="dcterms:W3CDTF">2018-10-29T13:38:38Z</dcterms:modified>
</cp:coreProperties>
</file>